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81813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1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70895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70895"/>
          </a:xfrm>
          <a:prstGeom prst="rect">
            <a:avLst/>
          </a:prstGeom>
        </p:spPr>
        <p:txBody>
          <a:bodyPr vert="horz" lIns="92949" tIns="46474" rIns="92949" bIns="46474" rtlCol="0"/>
          <a:lstStyle>
            <a:lvl1pPr algn="r">
              <a:defRPr sz="1200"/>
            </a:lvl1pPr>
          </a:lstStyle>
          <a:p>
            <a:fld id="{53518A8E-ACBB-4AE2-8AA6-F211A457DCC5}" type="datetimeFigureOut">
              <a:rPr lang="en-CA" smtClean="0"/>
              <a:t>11/17/2016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2982119" cy="470894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914407"/>
            <a:ext cx="2982119" cy="470894"/>
          </a:xfrm>
          <a:prstGeom prst="rect">
            <a:avLst/>
          </a:prstGeom>
        </p:spPr>
        <p:txBody>
          <a:bodyPr vert="horz" lIns="92949" tIns="46474" rIns="92949" bIns="46474" rtlCol="0" anchor="b"/>
          <a:lstStyle>
            <a:lvl1pPr algn="r">
              <a:defRPr sz="1200"/>
            </a:lvl1pPr>
          </a:lstStyle>
          <a:p>
            <a:fld id="{D9595F07-46AE-4D3A-9D64-F9AA20180AD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3307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18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2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5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21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4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868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940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9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3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3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49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44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5787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err="1" smtClean="0"/>
              <a:t>CanoeKayak</a:t>
            </a:r>
            <a:r>
              <a:rPr lang="en-US" sz="4400" dirty="0" smtClean="0"/>
              <a:t> Ontario Insurance Program</a:t>
            </a:r>
            <a:br>
              <a:rPr lang="en-US" sz="4400" dirty="0" smtClean="0"/>
            </a:br>
            <a:r>
              <a:rPr lang="en-US" sz="4400" dirty="0" smtClean="0"/>
              <a:t>~ Whitewater Ontario ~</a:t>
            </a:r>
            <a:br>
              <a:rPr lang="en-US" sz="44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CA" sz="13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1200" dirty="0"/>
              <a:t/>
            </a:r>
            <a:br>
              <a:rPr lang="en-US" sz="1200" dirty="0"/>
            </a:br>
            <a:endParaRPr lang="en-US" sz="1200" dirty="0" smtClean="0"/>
          </a:p>
          <a:p>
            <a:pPr algn="r"/>
            <a:endParaRPr lang="en-US" sz="1200" dirty="0"/>
          </a:p>
          <a:p>
            <a:pPr algn="r"/>
            <a:r>
              <a:rPr lang="en-US" sz="1200" dirty="0" smtClean="0"/>
              <a:t>November 2016</a:t>
            </a:r>
            <a:endParaRPr lang="en-CA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105" y="4455621"/>
            <a:ext cx="1670304" cy="606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6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CanoeKayak</a:t>
            </a:r>
            <a:r>
              <a:rPr lang="en-US" sz="2800" b="1" dirty="0"/>
              <a:t> Ontario insurance program provides coverage to the following member groups:</a:t>
            </a:r>
            <a:br>
              <a:rPr lang="en-US" sz="2800" b="1" dirty="0"/>
            </a:br>
            <a:endParaRPr lang="en-CA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Whitewater Ontario(WO)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Ontario Marathon Canoe Kayak Racing Affiliation (OMCKRA)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 smtClean="0"/>
              <a:t>Ontario Canoe Spring Racing Association (OCSRA)</a:t>
            </a:r>
          </a:p>
          <a:p>
            <a:pPr marL="0" indent="0">
              <a:buNone/>
            </a:pPr>
            <a:r>
              <a:rPr lang="en-US" sz="2800" dirty="0"/>
              <a:t>Program has two </a:t>
            </a:r>
            <a:r>
              <a:rPr lang="en-US" sz="2800" dirty="0" smtClean="0"/>
              <a:t>components:</a:t>
            </a:r>
          </a:p>
          <a:p>
            <a:r>
              <a:rPr lang="en-US" sz="2800" dirty="0"/>
              <a:t>(1) Main program covers activities sanctioned by the provincial </a:t>
            </a:r>
            <a:r>
              <a:rPr lang="en-US" sz="2800" dirty="0" smtClean="0"/>
              <a:t>body (excludes club recreational activities)</a:t>
            </a:r>
            <a:endParaRPr lang="en-US" sz="2800" dirty="0"/>
          </a:p>
          <a:p>
            <a:r>
              <a:rPr lang="en-US" sz="2800" dirty="0"/>
              <a:t>(2) Clubs can apply for coverage for recreational activities (not sanctioned by provincial body)</a:t>
            </a:r>
            <a:endParaRPr lang="en-CA" sz="2800" dirty="0"/>
          </a:p>
          <a:p>
            <a:pPr marL="0" indent="0">
              <a:buNone/>
            </a:pPr>
            <a:endParaRPr lang="en-CA" sz="28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240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(1) Main program covers activities sanctioned by the provincial body (excludes club recreational activities</a:t>
            </a:r>
            <a:r>
              <a:rPr lang="en-US" sz="2800" dirty="0" smtClean="0"/>
              <a:t>)</a:t>
            </a:r>
            <a:r>
              <a:rPr lang="en-CA" sz="2800" dirty="0"/>
              <a:t/>
            </a:r>
            <a:br>
              <a:rPr lang="en-CA" sz="2800" dirty="0"/>
            </a:br>
            <a:endParaRPr lang="en-C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Activities Covered</a:t>
            </a:r>
            <a:r>
              <a:rPr lang="en-US" dirty="0" smtClean="0"/>
              <a:t>:</a:t>
            </a:r>
          </a:p>
          <a:p>
            <a:r>
              <a:rPr lang="en-US" dirty="0" smtClean="0"/>
              <a:t>“Sanctioned &amp; supervised competitions &amp; practices including instructional programs, demonstrations organized and administered by the provincial governing body (excluding recreational activities).”</a:t>
            </a:r>
          </a:p>
          <a:p>
            <a:r>
              <a:rPr lang="en-US" dirty="0" smtClean="0"/>
              <a:t>              ----- See attached for listing</a:t>
            </a:r>
          </a:p>
          <a:p>
            <a:r>
              <a:rPr lang="en-US" dirty="0" smtClean="0"/>
              <a:t>Activities to be conducted in accordance with Whitewater safety policies</a:t>
            </a:r>
          </a:p>
          <a:p>
            <a:r>
              <a:rPr lang="en-US" dirty="0" smtClean="0"/>
              <a:t>This is the main insurance program in place. </a:t>
            </a:r>
            <a:r>
              <a:rPr lang="en-US" dirty="0"/>
              <a:t>The insurance covers ‘members</a:t>
            </a:r>
            <a:r>
              <a:rPr lang="en-US" dirty="0" smtClean="0"/>
              <a:t>’ while doing these sanctioned activities.  Members may include executives, managers, coaches, directors, officers, officials, employees, participants.  </a:t>
            </a:r>
            <a:endParaRPr lang="en-US" dirty="0"/>
          </a:p>
          <a:p>
            <a:r>
              <a:rPr lang="en-US" dirty="0" smtClean="0"/>
              <a:t> Affiliates including Whitewater Ontario need to report member numbers to CKO to ensure that all members are covered.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3649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(1) Main program - coverage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sz="2100" b="1" dirty="0" smtClean="0">
                <a:solidFill>
                  <a:srgbClr val="333399"/>
                </a:solidFill>
              </a:rPr>
              <a:t>Commercial General Liability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– protects members in the event you are sued stating your </a:t>
            </a:r>
            <a:r>
              <a:rPr lang="en-US" altLang="en-US" sz="2100" u="sng" dirty="0"/>
              <a:t>negligence</a:t>
            </a:r>
            <a:r>
              <a:rPr lang="en-US" altLang="en-US" sz="2100" dirty="0"/>
              <a:t> caused someone bodily injury or property damage (defense &amp; payout)</a:t>
            </a:r>
          </a:p>
          <a:p>
            <a:pPr lvl="2"/>
            <a:r>
              <a:rPr lang="en-US" altLang="en-US" sz="2100" dirty="0"/>
              <a:t>Compensatory damages, civil action</a:t>
            </a:r>
          </a:p>
          <a:p>
            <a:pPr lvl="2"/>
            <a:r>
              <a:rPr lang="en-US" altLang="en-US" sz="2100" dirty="0"/>
              <a:t>$5,000,000 limit per incident, $500 </a:t>
            </a:r>
            <a:r>
              <a:rPr lang="en-US" altLang="en-US" sz="2100" dirty="0" smtClean="0"/>
              <a:t>deductible</a:t>
            </a:r>
          </a:p>
          <a:p>
            <a:pPr lvl="2"/>
            <a:r>
              <a:rPr lang="en-US" altLang="en-US" sz="2100" dirty="0" smtClean="0"/>
              <a:t>Volunteers are also covered for liability (while working on behalf of the association)</a:t>
            </a:r>
          </a:p>
          <a:p>
            <a:pPr lvl="2"/>
            <a:r>
              <a:rPr lang="en-US" altLang="en-US" sz="2100" dirty="0" smtClean="0"/>
              <a:t>Example of claim – </a:t>
            </a:r>
          </a:p>
          <a:p>
            <a:pPr lvl="4"/>
            <a:r>
              <a:rPr lang="en-US" altLang="en-US" sz="2100" dirty="0" smtClean="0"/>
              <a:t>Member at club practicing for a competition falls from canoe. His arm makes contact with the canoe causing a fracture.  Member sues club and coach stating that the coach was negligent in not providing proper supervision during practice thus causing the broken arm.  Liability policy responds to provide a defense and monetary settlement of the claim.</a:t>
            </a:r>
            <a:br>
              <a:rPr lang="en-US" altLang="en-US" sz="2100" dirty="0" smtClean="0"/>
            </a:br>
            <a:endParaRPr lang="en-US" sz="2100" dirty="0" smtClean="0"/>
          </a:p>
          <a:p>
            <a:r>
              <a:rPr lang="en-US" altLang="en-US" sz="2100" b="1" dirty="0">
                <a:solidFill>
                  <a:srgbClr val="333399"/>
                </a:solidFill>
              </a:rPr>
              <a:t>Errors &amp; </a:t>
            </a:r>
            <a:r>
              <a:rPr lang="en-US" altLang="en-US" sz="2100" b="1" dirty="0" smtClean="0">
                <a:solidFill>
                  <a:srgbClr val="333399"/>
                </a:solidFill>
              </a:rPr>
              <a:t>Omissions</a:t>
            </a:r>
            <a:r>
              <a:rPr lang="en-US" altLang="en-US" sz="2100" dirty="0" smtClean="0"/>
              <a:t>– </a:t>
            </a:r>
            <a:r>
              <a:rPr lang="en-US" altLang="en-US" sz="2100" dirty="0"/>
              <a:t>protects you in the event you are sued for wrongful acts (defense &amp; payout</a:t>
            </a:r>
            <a:r>
              <a:rPr lang="en-US" altLang="en-US" sz="2100" dirty="0" smtClean="0"/>
              <a:t>) – including Directors &amp; Officers</a:t>
            </a:r>
            <a:endParaRPr lang="en-US" altLang="en-US" sz="2100" dirty="0"/>
          </a:p>
          <a:p>
            <a:pPr lvl="3"/>
            <a:r>
              <a:rPr lang="en-US" altLang="en-US" sz="2100" dirty="0"/>
              <a:t>Compensatory </a:t>
            </a:r>
            <a:r>
              <a:rPr lang="en-US" altLang="en-US" sz="2100" dirty="0" smtClean="0"/>
              <a:t>damages, civil action</a:t>
            </a:r>
            <a:endParaRPr lang="en-US" altLang="en-US" sz="2100" dirty="0"/>
          </a:p>
          <a:p>
            <a:pPr lvl="3"/>
            <a:r>
              <a:rPr lang="en-US" altLang="en-US" sz="2100" dirty="0" smtClean="0"/>
              <a:t>$1,000,000 </a:t>
            </a:r>
            <a:r>
              <a:rPr lang="en-US" altLang="en-US" sz="2100" dirty="0"/>
              <a:t>per incident, $500 deductible</a:t>
            </a:r>
            <a:r>
              <a:rPr lang="en-US" altLang="en-US" sz="2100" dirty="0" smtClean="0"/>
              <a:t>.</a:t>
            </a:r>
          </a:p>
          <a:p>
            <a:pPr lvl="3"/>
            <a:r>
              <a:rPr lang="en-US" altLang="en-US" sz="2100" dirty="0" smtClean="0"/>
              <a:t>Does not provide coverage for employee related issues such as wrongful dismissal</a:t>
            </a:r>
            <a:endParaRPr lang="en-US" altLang="en-US" sz="2100" dirty="0"/>
          </a:p>
          <a:p>
            <a:pPr marL="201168" lvl="1" indent="0">
              <a:buNone/>
            </a:pPr>
            <a:endParaRPr lang="en-US" sz="19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380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(1) Main program - coverage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333399"/>
                </a:solidFill>
              </a:rPr>
              <a:t>Sport Accident</a:t>
            </a:r>
            <a:r>
              <a:rPr lang="en-US" altLang="en-US" dirty="0"/>
              <a:t> – coverage for practices, games and team travel </a:t>
            </a:r>
            <a:r>
              <a:rPr lang="en-US" altLang="en-US" b="1" i="1" dirty="0"/>
              <a:t>within Canada only</a:t>
            </a:r>
            <a:r>
              <a:rPr lang="en-US" altLang="en-US" sz="2100" dirty="0"/>
              <a:t> </a:t>
            </a:r>
          </a:p>
          <a:p>
            <a:pPr lvl="1"/>
            <a:r>
              <a:rPr lang="en-US" altLang="en-US" dirty="0"/>
              <a:t>out of pocket expenses </a:t>
            </a:r>
          </a:p>
          <a:p>
            <a:pPr lvl="1"/>
            <a:r>
              <a:rPr lang="en-US" altLang="en-US" dirty="0"/>
              <a:t>i.e. drugs, physiotherapy etc. </a:t>
            </a:r>
          </a:p>
          <a:p>
            <a:pPr lvl="1"/>
            <a:r>
              <a:rPr lang="en-US" altLang="en-US" dirty="0"/>
              <a:t>secondary response </a:t>
            </a:r>
            <a:r>
              <a:rPr lang="en-US" altLang="en-US" dirty="0" smtClean="0"/>
              <a:t>plan- OHIP and any persona benefit plans respond first</a:t>
            </a:r>
            <a:endParaRPr lang="en-US" altLang="en-US" dirty="0"/>
          </a:p>
          <a:p>
            <a:pPr lvl="1"/>
            <a:r>
              <a:rPr lang="en-US" altLang="en-US" dirty="0"/>
              <a:t>Various </a:t>
            </a:r>
            <a:r>
              <a:rPr lang="en-US" altLang="en-US" dirty="0" smtClean="0"/>
              <a:t>limits</a:t>
            </a:r>
          </a:p>
          <a:p>
            <a:pPr lvl="1"/>
            <a:r>
              <a:rPr lang="en-US" altLang="en-US" dirty="0" smtClean="0"/>
              <a:t>No deductible</a:t>
            </a: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chemeClr val="accent2"/>
                </a:solidFill>
              </a:rPr>
              <a:t>	</a:t>
            </a:r>
            <a:r>
              <a:rPr lang="en-US" altLang="en-US" b="1" dirty="0" smtClean="0">
                <a:solidFill>
                  <a:srgbClr val="333399"/>
                </a:solidFill>
              </a:rPr>
              <a:t>Members </a:t>
            </a:r>
            <a:r>
              <a:rPr lang="en-US" altLang="en-US" b="1" dirty="0">
                <a:solidFill>
                  <a:srgbClr val="333399"/>
                </a:solidFill>
              </a:rPr>
              <a:t>in the sport </a:t>
            </a:r>
            <a:r>
              <a:rPr lang="en-US" altLang="en-US" b="1" dirty="0"/>
              <a:t>–</a:t>
            </a:r>
            <a:r>
              <a:rPr lang="en-US" altLang="en-US" dirty="0"/>
              <a:t> including participants, managers, coaches, trainers</a:t>
            </a:r>
            <a:r>
              <a:rPr lang="en-US" altLang="en-US" sz="2100" dirty="0"/>
              <a:t> </a:t>
            </a:r>
            <a:endParaRPr lang="en-US" altLang="en-US" sz="21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100" dirty="0" smtClean="0"/>
              <a:t>Claim example – </a:t>
            </a:r>
            <a:r>
              <a:rPr lang="en-US" altLang="en-US" dirty="0"/>
              <a:t>Member at club practicing for a competition falls from canoe. His arm makes contact with the canoe causing a fracture. </a:t>
            </a:r>
            <a:r>
              <a:rPr lang="en-US" altLang="en-US" dirty="0" smtClean="0"/>
              <a:t>Member files a sport accident claim for and receives repayment of physiotherapy costs, a fracture indemnity and repayment for a required prescription. 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4791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Optional Club Recreation policy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to clubs that are running activities non-</a:t>
            </a:r>
            <a:r>
              <a:rPr lang="en-US" dirty="0" err="1" smtClean="0"/>
              <a:t>sanctionable</a:t>
            </a:r>
            <a:r>
              <a:rPr lang="en-US" dirty="0" smtClean="0"/>
              <a:t> through CKO.</a:t>
            </a:r>
          </a:p>
          <a:p>
            <a:r>
              <a:rPr lang="en-US" dirty="0" smtClean="0"/>
              <a:t>Application for club each year.  Coverage for activities as listed on the application.</a:t>
            </a:r>
          </a:p>
          <a:p>
            <a:r>
              <a:rPr lang="en-US" dirty="0" smtClean="0"/>
              <a:t>This is not a substitute for insuring activities under the main CKO policy.  The intention is to allow clubs a method of insuring activities not insurable under the CKO program.</a:t>
            </a:r>
          </a:p>
          <a:p>
            <a:r>
              <a:rPr lang="en-US" dirty="0" smtClean="0"/>
              <a:t>Optional Coverages available: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Commercial General Liability - $5,000,000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Legal Expense Reimbursement Coverage – $25,000 aggregate -reimbursement of legal fees for Human Rights Tribunals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Sport Accident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Property coverage for your club</a:t>
            </a:r>
          </a:p>
          <a:p>
            <a:r>
              <a:rPr lang="en-US" dirty="0" smtClean="0"/>
              <a:t>Example of </a:t>
            </a:r>
            <a:r>
              <a:rPr lang="en-US" dirty="0" smtClean="0"/>
              <a:t>activities clubs insure:  fundraising </a:t>
            </a:r>
            <a:r>
              <a:rPr lang="en-US" smtClean="0"/>
              <a:t>golf tournaments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61475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Thinking Safety First!!!  </a:t>
            </a:r>
            <a:r>
              <a:rPr lang="en-US" i="1" dirty="0" smtClean="0"/>
              <a:t>Always!!!</a:t>
            </a:r>
          </a:p>
          <a:p>
            <a:r>
              <a:rPr lang="en-US" dirty="0" smtClean="0"/>
              <a:t>Everyone is responsible for safety – Executive, Officials, </a:t>
            </a:r>
            <a:r>
              <a:rPr lang="en-US" dirty="0" err="1" smtClean="0"/>
              <a:t>Coaches,Participants</a:t>
            </a:r>
            <a:endParaRPr lang="en-US" dirty="0" smtClean="0"/>
          </a:p>
          <a:p>
            <a:r>
              <a:rPr lang="en-US" altLang="en-US" dirty="0"/>
              <a:t>Any </a:t>
            </a:r>
            <a:r>
              <a:rPr lang="en-US" altLang="en-US" dirty="0" smtClean="0"/>
              <a:t>sport </a:t>
            </a:r>
            <a:r>
              <a:rPr lang="en-US" altLang="en-US" dirty="0"/>
              <a:t>involves an element of risk</a:t>
            </a:r>
          </a:p>
          <a:p>
            <a:r>
              <a:rPr lang="en-US" altLang="en-US" dirty="0" smtClean="0"/>
              <a:t>Each </a:t>
            </a:r>
            <a:r>
              <a:rPr lang="en-US" altLang="en-US" dirty="0"/>
              <a:t>club should abide by </a:t>
            </a:r>
            <a:r>
              <a:rPr lang="en-US" altLang="en-US" dirty="0" smtClean="0"/>
              <a:t>the association’s safety </a:t>
            </a:r>
            <a:r>
              <a:rPr lang="en-US" altLang="en-US" dirty="0"/>
              <a:t>guidelines.</a:t>
            </a:r>
          </a:p>
          <a:p>
            <a:r>
              <a:rPr lang="en-US" altLang="en-US" dirty="0"/>
              <a:t>Insurance is never a substitute for </a:t>
            </a:r>
            <a:r>
              <a:rPr lang="en-US" altLang="en-US" dirty="0" smtClean="0"/>
              <a:t>safety.</a:t>
            </a:r>
            <a:endParaRPr lang="en-US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420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Items to Consider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People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Have participants been property trained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Progressions of difficulty for elements when training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Coaches properly certified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Whitewater Ontario Safety &amp; Risk Management Policy (see Whitewater Ontario website)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Equipment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 smtClean="0"/>
              <a:t>Equipment should be checked prior to each use to ensure it is in good working order.  Equipment in ill repair should not be used.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1945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 the event of an incident –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Incident report should be completed on any injury. This allows you to capture information on what occurred and who was involved.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Advise </a:t>
            </a:r>
            <a:r>
              <a:rPr lang="en-US" sz="2000" smtClean="0"/>
              <a:t>the association</a:t>
            </a: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953054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299</TotalTime>
  <Words>618</Words>
  <Application>Microsoft Office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Wingdings</vt:lpstr>
      <vt:lpstr>Retrospect</vt:lpstr>
      <vt:lpstr>  CanoeKayak Ontario Insurance Program ~ Whitewater Ontario ~    </vt:lpstr>
      <vt:lpstr>CanoeKayak Ontario insurance program provides coverage to the following member groups: </vt:lpstr>
      <vt:lpstr>(1) Main program covers activities sanctioned by the provincial body (excludes club recreational activities) </vt:lpstr>
      <vt:lpstr>(1) Main program - coverage</vt:lpstr>
      <vt:lpstr>(1) Main program - coverage</vt:lpstr>
      <vt:lpstr>(2) Optional Club Recreation policy</vt:lpstr>
      <vt:lpstr>Risk Management </vt:lpstr>
      <vt:lpstr>Risk Management</vt:lpstr>
      <vt:lpstr>Risk Management</vt:lpstr>
    </vt:vector>
  </TitlesOfParts>
  <Company>Partner Solutions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CanoeKayak Ontario Insurance Program ~ Whitewater Ontario ~</dc:title>
  <dc:creator>Nancy Au</dc:creator>
  <cp:lastModifiedBy>Nancy Au</cp:lastModifiedBy>
  <cp:revision>15</cp:revision>
  <cp:lastPrinted>2016-11-16T19:30:48Z</cp:lastPrinted>
  <dcterms:created xsi:type="dcterms:W3CDTF">2016-11-16T15:07:32Z</dcterms:created>
  <dcterms:modified xsi:type="dcterms:W3CDTF">2016-11-17T15:49:28Z</dcterms:modified>
</cp:coreProperties>
</file>